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301" r:id="rId2"/>
    <p:sldId id="302" r:id="rId3"/>
    <p:sldId id="303" r:id="rId4"/>
    <p:sldId id="304" r:id="rId5"/>
    <p:sldId id="291" r:id="rId6"/>
    <p:sldId id="292" r:id="rId7"/>
    <p:sldId id="293" r:id="rId8"/>
    <p:sldId id="294" r:id="rId9"/>
    <p:sldId id="274" r:id="rId10"/>
    <p:sldId id="288" r:id="rId11"/>
    <p:sldId id="295" r:id="rId12"/>
    <p:sldId id="296" r:id="rId13"/>
    <p:sldId id="289" r:id="rId14"/>
    <p:sldId id="290" r:id="rId15"/>
    <p:sldId id="297" r:id="rId16"/>
    <p:sldId id="298" r:id="rId17"/>
    <p:sldId id="299" r:id="rId18"/>
    <p:sldId id="300" r:id="rId19"/>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10/16/2019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Painfully Partial</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hands touching marks on barrel. PCC muzzle touching right  hand mark.</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muzzle touching right hand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E88B504-11C3-4E91-82B7-2B90D13DA821}"/>
              </a:ext>
            </a:extLst>
          </p:cNvPr>
          <p:cNvPicPr>
            <a:picLocks noChangeAspect="1"/>
          </p:cNvPicPr>
          <p:nvPr/>
        </p:nvPicPr>
        <p:blipFill>
          <a:blip r:embed="rId5"/>
          <a:stretch>
            <a:fillRect/>
          </a:stretch>
        </p:blipFill>
        <p:spPr>
          <a:xfrm>
            <a:off x="180474" y="3408891"/>
            <a:ext cx="7025777" cy="503786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Something Borrowed</a:t>
            </a:r>
          </a:p>
          <a:p>
            <a:pPr algn="ctr"/>
            <a:r>
              <a:rPr lang="en-US" b="1" dirty="0"/>
              <a:t>Written Stage Briefing</a:t>
            </a:r>
          </a:p>
          <a:p>
            <a:r>
              <a:rPr lang="en-US" dirty="0"/>
              <a:t>Something Borrowed is a 26 round, 130 point, Comstock Long Course. There are eight USPSA targets and two Colt Poppers. The best three hits per paper target will score and steel must fall to score. The start signal is audible.</a:t>
            </a:r>
          </a:p>
          <a:p>
            <a:endParaRPr lang="en-US" dirty="0"/>
          </a:p>
          <a:p>
            <a:r>
              <a:rPr lang="en-US" dirty="0"/>
              <a:t>Handgun start position is standing with both feet outside of the shooting area, wrists below belt. Handgun is loaded and holstered.</a:t>
            </a:r>
          </a:p>
          <a:p>
            <a:endParaRPr lang="en-US" dirty="0"/>
          </a:p>
          <a:p>
            <a:r>
              <a:rPr lang="en-US" dirty="0"/>
              <a:t>PCC start position is standing with both feet outside the shooting area. Loaded carbine is held with both hands, safety on, shouldered, pointed at orange cone.</a:t>
            </a:r>
          </a:p>
          <a:p>
            <a:endParaRPr lang="en-US" dirty="0"/>
          </a:p>
          <a:p>
            <a:r>
              <a:rPr lang="en-US" dirty="0"/>
              <a:t>Upon start signal, engage targets as they become available from within the shooting area.</a:t>
            </a:r>
          </a:p>
          <a:p>
            <a:endParaRPr lang="en-US" dirty="0"/>
          </a:p>
          <a:p>
            <a:r>
              <a:rPr lang="en-US" dirty="0"/>
              <a:t>Admin note: yes I did steal this from nationals.</a:t>
            </a:r>
          </a:p>
        </p:txBody>
      </p:sp>
    </p:spTree>
    <p:extLst>
      <p:ext uri="{BB962C8B-B14F-4D97-AF65-F5344CB8AC3E}">
        <p14:creationId xmlns:p14="http://schemas.microsoft.com/office/powerpoint/2010/main" val="2536253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And I Said Hey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hands touching marks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3521AF5B-69F8-4F2C-9BBE-820BF0869433}"/>
              </a:ext>
            </a:extLst>
          </p:cNvPr>
          <p:cNvPicPr>
            <a:picLocks noChangeAspect="1"/>
          </p:cNvPicPr>
          <p:nvPr/>
        </p:nvPicPr>
        <p:blipFill>
          <a:blip r:embed="rId5"/>
          <a:stretch>
            <a:fillRect/>
          </a:stretch>
        </p:blipFill>
        <p:spPr>
          <a:xfrm>
            <a:off x="180474" y="3925331"/>
            <a:ext cx="7025777" cy="313816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And I Said Hey</a:t>
            </a:r>
          </a:p>
          <a:p>
            <a:pPr algn="ctr"/>
            <a:r>
              <a:rPr lang="en-US" b="1" dirty="0"/>
              <a:t>Written Stage Briefing</a:t>
            </a:r>
          </a:p>
          <a:p>
            <a:r>
              <a:rPr lang="en-US" dirty="0"/>
              <a:t>And I Said Hey is a 26 round, 130 point, Comstock Field Course. There are twelve USPSA targets and two mini poppers. The best two hits on paper will score. Steel must fall to score. The start signal is audible.</a:t>
            </a:r>
          </a:p>
          <a:p>
            <a:endParaRPr lang="en-US" dirty="0"/>
          </a:p>
          <a:p>
            <a:r>
              <a:rPr lang="en-US" dirty="0"/>
              <a:t>Handgun start position is standing with both hands touching marks. Pistol is loaded and holstered.</a:t>
            </a:r>
          </a:p>
          <a:p>
            <a:endParaRPr lang="en-US" dirty="0"/>
          </a:p>
          <a:p>
            <a:r>
              <a:rPr lang="en-US" dirty="0"/>
              <a:t>PCC start position is standing with loaded carbine held with both hands, safety on, muzzle touching either mark.</a:t>
            </a:r>
          </a:p>
          <a:p>
            <a:endParaRPr lang="en-US" dirty="0"/>
          </a:p>
          <a:p>
            <a:r>
              <a:rPr lang="en-US" dirty="0"/>
              <a:t>Upon start signal, engage targets as they become available from the shooting area.</a:t>
            </a:r>
          </a:p>
        </p:txBody>
      </p:sp>
    </p:spTree>
    <p:extLst>
      <p:ext uri="{BB962C8B-B14F-4D97-AF65-F5344CB8AC3E}">
        <p14:creationId xmlns:p14="http://schemas.microsoft.com/office/powerpoint/2010/main" val="28030797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Horsing Around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hands palms flat covering X’s on table.</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loaded, safety on, pointed squarely down range, trigger guard on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5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60D4216-83DE-4E4B-A42F-807E181BBB35}"/>
              </a:ext>
            </a:extLst>
          </p:cNvPr>
          <p:cNvPicPr>
            <a:picLocks noChangeAspect="1"/>
          </p:cNvPicPr>
          <p:nvPr/>
        </p:nvPicPr>
        <p:blipFill>
          <a:blip r:embed="rId5"/>
          <a:stretch>
            <a:fillRect/>
          </a:stretch>
        </p:blipFill>
        <p:spPr>
          <a:xfrm>
            <a:off x="180474" y="3511139"/>
            <a:ext cx="7025777" cy="450960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Horsing Around</a:t>
            </a:r>
          </a:p>
          <a:p>
            <a:pPr algn="ctr"/>
            <a:r>
              <a:rPr lang="en-US" b="1" dirty="0"/>
              <a:t>Written Stage Briefing</a:t>
            </a:r>
          </a:p>
          <a:p>
            <a:r>
              <a:rPr lang="en-US" dirty="0"/>
              <a:t>Horsing Around is a 31 round, 155 point, Comstock Long Course. There are thirteen USPSA targets and five mini-poppers. The best two hits on paper will score and steel must fall to score. The start signal is audible.</a:t>
            </a:r>
          </a:p>
          <a:p>
            <a:endParaRPr lang="en-US" dirty="0"/>
          </a:p>
          <a:p>
            <a:r>
              <a:rPr lang="en-US" dirty="0"/>
              <a:t>Handgun start position is with both hands covering marks with palms. Handgun is loaded, lying unsupported on table, with trigger guard on mark. Muzzle must be pointed squarely down range.</a:t>
            </a:r>
          </a:p>
          <a:p>
            <a:endParaRPr lang="en-US" dirty="0"/>
          </a:p>
          <a:p>
            <a:r>
              <a:rPr lang="en-US" dirty="0"/>
              <a:t>Handgun start position is with both hands covering marks with palms. Carbine is loaded, safety on, lying unsupported on table, with trigger guard on mark. Muzzle must be pointed squarely down range.</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3960131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Whatchamacallit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completely outside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safety on, buttstock on belt.</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5C6DE74A-FCFB-4827-B748-96C582BCD543}"/>
              </a:ext>
            </a:extLst>
          </p:cNvPr>
          <p:cNvPicPr>
            <a:picLocks noChangeAspect="1"/>
          </p:cNvPicPr>
          <p:nvPr/>
        </p:nvPicPr>
        <p:blipFill>
          <a:blip r:embed="rId5"/>
          <a:stretch>
            <a:fillRect/>
          </a:stretch>
        </p:blipFill>
        <p:spPr>
          <a:xfrm>
            <a:off x="180474" y="3517863"/>
            <a:ext cx="7025777" cy="3393147"/>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latin typeface="Arial" charset="0"/>
                <a:ea typeface="ＭＳ Ｐゴシック" pitchFamily="-112" charset="-128"/>
                <a:cs typeface="Times New Roman" pitchFamily="-112" charset="0"/>
              </a:rPr>
              <a:t>Whatchamacallit</a:t>
            </a:r>
            <a:endParaRPr lang="en-US" b="1" dirty="0"/>
          </a:p>
          <a:p>
            <a:pPr algn="ctr"/>
            <a:r>
              <a:rPr lang="en-US" b="1" dirty="0"/>
              <a:t>Written Stage Briefing</a:t>
            </a:r>
          </a:p>
          <a:p>
            <a:r>
              <a:rPr lang="en-US" dirty="0"/>
              <a:t>Whatchamacallit is a 30 round, 150 point, Comstock Field Course. There are fourteen IPSC targets and two mini poppers. The best two hits on paper will score, and steel must fall to score. The start signal is audible.</a:t>
            </a:r>
          </a:p>
          <a:p>
            <a:endParaRPr lang="en-US" dirty="0"/>
          </a:p>
          <a:p>
            <a:r>
              <a:rPr lang="en-US" dirty="0"/>
              <a:t>Handgun start position is standing anywhere completely outside the shooting area, wrists below belt. Handgun is loaded and holstered.</a:t>
            </a:r>
          </a:p>
          <a:p>
            <a:endParaRPr lang="en-US" dirty="0"/>
          </a:p>
          <a:p>
            <a:r>
              <a:rPr lang="en-US" dirty="0"/>
              <a:t>PCC start position is standing anywhere completely outside the shooting area. Carbine is loaded, held with both hands, safety on, buttstock on belt, pointed in a safety direction.</a:t>
            </a:r>
          </a:p>
          <a:p>
            <a:endParaRPr lang="en-US" dirty="0"/>
          </a:p>
          <a:p>
            <a:r>
              <a:rPr lang="en-US" dirty="0"/>
              <a:t>Upon start signal, engage the targets as they become available from within </a:t>
            </a:r>
            <a:r>
              <a:rPr lang="en-US"/>
              <a:t>the shooting area.</a:t>
            </a:r>
            <a:endParaRPr lang="en-US" dirty="0"/>
          </a:p>
        </p:txBody>
      </p:sp>
    </p:spTree>
    <p:extLst>
      <p:ext uri="{BB962C8B-B14F-4D97-AF65-F5344CB8AC3E}">
        <p14:creationId xmlns:p14="http://schemas.microsoft.com/office/powerpoint/2010/main" val="26644814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Pain for Dinner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Hands relaxed at sides.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buttstock on belt,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5272498E-5E01-4D69-8077-0D999F07B2EB}"/>
              </a:ext>
            </a:extLst>
          </p:cNvPr>
          <p:cNvPicPr>
            <a:picLocks noChangeAspect="1"/>
          </p:cNvPicPr>
          <p:nvPr/>
        </p:nvPicPr>
        <p:blipFill>
          <a:blip r:embed="rId5"/>
          <a:stretch>
            <a:fillRect/>
          </a:stretch>
        </p:blipFill>
        <p:spPr>
          <a:xfrm>
            <a:off x="180474" y="3556473"/>
            <a:ext cx="7025777" cy="3132693"/>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latin typeface="Arial" charset="0"/>
                <a:ea typeface="ＭＳ Ｐゴシック" pitchFamily="-112" charset="-128"/>
                <a:cs typeface="Times New Roman" pitchFamily="-112" charset="0"/>
              </a:rPr>
              <a:t>Pain for Dinner</a:t>
            </a:r>
            <a:endParaRPr lang="en-US" b="1" dirty="0"/>
          </a:p>
          <a:p>
            <a:pPr algn="ctr"/>
            <a:r>
              <a:rPr lang="en-US" b="1" dirty="0"/>
              <a:t>Written Stage Briefing</a:t>
            </a:r>
          </a:p>
          <a:p>
            <a:r>
              <a:rPr lang="en-US" dirty="0"/>
              <a:t>Pain for Dinner is a 32 round, 160 point, Comstock Field Course. There are fourteen IPSC targets and four Colt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Carbine is loaded, held with both hands, safety on, muzzle pointed at orange cone.</a:t>
            </a:r>
          </a:p>
          <a:p>
            <a:endParaRPr lang="en-US" dirty="0"/>
          </a:p>
          <a:p>
            <a:r>
              <a:rPr lang="en-US" dirty="0"/>
              <a:t>Upon start signal, engage the targets as they become available from within the shooting area.</a:t>
            </a:r>
          </a:p>
        </p:txBody>
      </p:sp>
    </p:spTree>
    <p:extLst>
      <p:ext uri="{BB962C8B-B14F-4D97-AF65-F5344CB8AC3E}">
        <p14:creationId xmlns:p14="http://schemas.microsoft.com/office/powerpoint/2010/main" val="1391514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Painfully Partial</a:t>
            </a:r>
          </a:p>
          <a:p>
            <a:pPr algn="ctr"/>
            <a:r>
              <a:rPr lang="en-US" b="1" dirty="0"/>
              <a:t>Written Stage Briefing</a:t>
            </a:r>
          </a:p>
          <a:p>
            <a:r>
              <a:rPr lang="en-US" dirty="0"/>
              <a:t>Painfully Partial is a 12 round, 60 point, Comstock Short Course. There are five USPSA targets and two mini poppers. The best two hits on paper will score and steel must fall to score. The start signal is audible.</a:t>
            </a:r>
          </a:p>
          <a:p>
            <a:endParaRPr lang="en-US" dirty="0"/>
          </a:p>
          <a:p>
            <a:r>
              <a:rPr lang="en-US" dirty="0"/>
              <a:t>Handgun start position is standing outside the shooting area with both hands touching marks on barrel. Handgun is loaded and holstered.</a:t>
            </a:r>
          </a:p>
          <a:p>
            <a:endParaRPr lang="en-US" dirty="0"/>
          </a:p>
          <a:p>
            <a:r>
              <a:rPr lang="en-US" dirty="0"/>
              <a:t>PCC start position is standing outside the shooting area with muzzle touching the right hand mark. Loaded carbine is held with both hands, shouldered, safety on.</a:t>
            </a:r>
          </a:p>
          <a:p>
            <a:endParaRPr lang="en-US" dirty="0"/>
          </a:p>
          <a:p>
            <a:r>
              <a:rPr lang="en-US" dirty="0"/>
              <a:t>Upon start signal, engage the targets as they become available from within the shooting area. Either mini popper will activate the swinging target.</a:t>
            </a:r>
          </a:p>
        </p:txBody>
      </p:sp>
    </p:spTree>
    <p:extLst>
      <p:ext uri="{BB962C8B-B14F-4D97-AF65-F5344CB8AC3E}">
        <p14:creationId xmlns:p14="http://schemas.microsoft.com/office/powerpoint/2010/main" val="1173921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970210"/>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Profoundly Evil</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 shooting box,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8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failing to perform a mandatory reload between arrays will be a procedural penalty per shot fired. Failure to fire weak hand/side only will be a procedural per shot fired.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the steel OR the paper, perform a mandatory reload, then engage the remaining array. All paper targets are a single array, all steel is a single array.</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4304850-3D58-47DD-912B-EF923C08F2AF}"/>
              </a:ext>
            </a:extLst>
          </p:cNvPr>
          <p:cNvPicPr>
            <a:picLocks noChangeAspect="1"/>
          </p:cNvPicPr>
          <p:nvPr/>
        </p:nvPicPr>
        <p:blipFill>
          <a:blip r:embed="rId5"/>
          <a:stretch>
            <a:fillRect/>
          </a:stretch>
        </p:blipFill>
        <p:spPr>
          <a:xfrm>
            <a:off x="867275" y="3271706"/>
            <a:ext cx="5580649" cy="569580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909310"/>
          </a:xfrm>
          <a:prstGeom prst="rect">
            <a:avLst/>
          </a:prstGeom>
          <a:noFill/>
        </p:spPr>
        <p:txBody>
          <a:bodyPr wrap="square" rtlCol="0">
            <a:spAutoFit/>
          </a:bodyPr>
          <a:lstStyle/>
          <a:p>
            <a:pPr algn="ctr"/>
            <a:r>
              <a:rPr lang="en-US" b="1" dirty="0"/>
              <a:t>Profoundly Evil</a:t>
            </a:r>
          </a:p>
          <a:p>
            <a:pPr algn="ctr"/>
            <a:r>
              <a:rPr lang="en-US" b="1" dirty="0"/>
              <a:t>Written Stage Briefing</a:t>
            </a:r>
          </a:p>
          <a:p>
            <a:r>
              <a:rPr lang="en-US" dirty="0"/>
              <a:t>Profoundly Evil is a 16 round, 80 point, Comstock Speed Shoot. There are four USPSA targets, four colt poppers, and four mini poppers. The best two hits on paper will score, and steel must fall to score. The start signal is audible.</a:t>
            </a:r>
          </a:p>
          <a:p>
            <a:endParaRPr lang="en-US" dirty="0"/>
          </a:p>
          <a:p>
            <a:r>
              <a:rPr lang="en-US" dirty="0"/>
              <a:t>Handgun start position is standing in shooting box with wrists below belt. Handgun is loaded and holstered.</a:t>
            </a:r>
          </a:p>
          <a:p>
            <a:endParaRPr lang="en-US" dirty="0"/>
          </a:p>
          <a:p>
            <a:r>
              <a:rPr lang="en-US" dirty="0"/>
              <a:t>PCC start position is standing in shooting box. Loaded carbine is held with both hands, shouldered, safety on, muzzle pointed at orange cone.</a:t>
            </a:r>
          </a:p>
          <a:p>
            <a:endParaRPr lang="en-US" dirty="0"/>
          </a:p>
          <a:p>
            <a:r>
              <a:rPr lang="en-US" dirty="0"/>
              <a:t>Upon start signal, engage either the steel or the paper targets, perform a mandatory reload, then engage the remaining targets weak hand only. PCC weak side only.</a:t>
            </a:r>
          </a:p>
          <a:p>
            <a:endParaRPr lang="en-US" dirty="0"/>
          </a:p>
          <a:p>
            <a:r>
              <a:rPr lang="en-US" dirty="0"/>
              <a:t>Failure to perform a mandatory reload between arrays will be a procedural penalty per shot fired. Failure to fire weak hand/side only will be a procedural per shot fired.</a:t>
            </a:r>
          </a:p>
        </p:txBody>
      </p:sp>
    </p:spTree>
    <p:extLst>
      <p:ext uri="{BB962C8B-B14F-4D97-AF65-F5344CB8AC3E}">
        <p14:creationId xmlns:p14="http://schemas.microsoft.com/office/powerpoint/2010/main" val="1416715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The Sickness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AE94B3F-B003-4F2C-B281-438DF593997F}"/>
              </a:ext>
            </a:extLst>
          </p:cNvPr>
          <p:cNvPicPr>
            <a:picLocks noChangeAspect="1"/>
          </p:cNvPicPr>
          <p:nvPr/>
        </p:nvPicPr>
        <p:blipFill>
          <a:blip r:embed="rId5"/>
          <a:stretch>
            <a:fillRect/>
          </a:stretch>
        </p:blipFill>
        <p:spPr>
          <a:xfrm>
            <a:off x="180474" y="3616499"/>
            <a:ext cx="7025777" cy="327489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The Sickness</a:t>
            </a:r>
          </a:p>
          <a:p>
            <a:pPr algn="ctr"/>
            <a:r>
              <a:rPr lang="en-US" b="1" dirty="0"/>
              <a:t>Written Stage Briefing</a:t>
            </a:r>
          </a:p>
          <a:p>
            <a:r>
              <a:rPr lang="en-US" dirty="0"/>
              <a:t>The Sickness is a 20 round, 100 point, Comstock Medium Course. There are ten IPSC targets. The best two hits on paper will score. The start signal is audible.</a:t>
            </a:r>
          </a:p>
          <a:p>
            <a:endParaRPr lang="en-US" dirty="0"/>
          </a:p>
          <a:p>
            <a:r>
              <a:rPr lang="en-US" dirty="0"/>
              <a:t>Handgun start position is standing with both feet on X’s, inside the shooting area, wrists below belt. Handgun is loaded and holstered.</a:t>
            </a:r>
          </a:p>
          <a:p>
            <a:endParaRPr lang="en-US" dirty="0"/>
          </a:p>
          <a:p>
            <a:r>
              <a:rPr lang="en-US" dirty="0"/>
              <a:t>PCC start position is standing with both feet on X’s, inside the shooting area. Loaded carbine is held with both hands, safety on, pointed at either orange cone.</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3332012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637253973"/>
              </p:ext>
            </p:extLst>
          </p:nvPr>
        </p:nvGraphicFramePr>
        <p:xfrm>
          <a:off x="180474" y="223710"/>
          <a:ext cx="7025777" cy="3825174"/>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Bring Me Your Hate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String 1: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either set of X’s, wrists below belt. String 2: Standing with both feet on opposite set of X’s from string 1,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Virginia Count, 24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6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4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String 1: Engage T1-T3 OR T4-T6 with only two rounds each, perform a mandatory reload, then engage remaining array with only two rounds each.</a:t>
                      </a:r>
                    </a:p>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String 2: Engage T1-T3 OR T4-T6 with only two rounds each, perform a mandatory reload, then engage remaining array with only two rounds each strong hand only.</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23B770B-9AFC-458F-AAB8-FB5D709C0267}"/>
              </a:ext>
            </a:extLst>
          </p:cNvPr>
          <p:cNvPicPr>
            <a:picLocks noChangeAspect="1"/>
          </p:cNvPicPr>
          <p:nvPr/>
        </p:nvPicPr>
        <p:blipFill>
          <a:blip r:embed="rId5"/>
          <a:stretch>
            <a:fillRect/>
          </a:stretch>
        </p:blipFill>
        <p:spPr>
          <a:xfrm>
            <a:off x="144711" y="4286313"/>
            <a:ext cx="7025777" cy="4752104"/>
          </a:xfrm>
          <a:prstGeom prst="rect">
            <a:avLst/>
          </a:prstGeom>
        </p:spPr>
      </p:pic>
      <p:sp>
        <p:nvSpPr>
          <p:cNvPr id="3" name="TextBox 2">
            <a:extLst>
              <a:ext uri="{FF2B5EF4-FFF2-40B4-BE49-F238E27FC236}">
                <a16:creationId xmlns:a16="http://schemas.microsoft.com/office/drawing/2014/main" id="{F3ADB682-5676-4719-A800-4CFF666C0792}"/>
              </a:ext>
            </a:extLst>
          </p:cNvPr>
          <p:cNvSpPr txBox="1"/>
          <p:nvPr/>
        </p:nvSpPr>
        <p:spPr>
          <a:xfrm>
            <a:off x="250711" y="7256477"/>
            <a:ext cx="453970" cy="369332"/>
          </a:xfrm>
          <a:prstGeom prst="rect">
            <a:avLst/>
          </a:prstGeom>
          <a:noFill/>
        </p:spPr>
        <p:txBody>
          <a:bodyPr wrap="none" rtlCol="0">
            <a:spAutoFit/>
          </a:bodyPr>
          <a:lstStyle/>
          <a:p>
            <a:r>
              <a:rPr lang="en-US" dirty="0"/>
              <a:t>T1</a:t>
            </a:r>
          </a:p>
        </p:txBody>
      </p:sp>
      <p:sp>
        <p:nvSpPr>
          <p:cNvPr id="7" name="TextBox 6">
            <a:extLst>
              <a:ext uri="{FF2B5EF4-FFF2-40B4-BE49-F238E27FC236}">
                <a16:creationId xmlns:a16="http://schemas.microsoft.com/office/drawing/2014/main" id="{3D551F22-C3C9-4885-99FD-7A629146195E}"/>
              </a:ext>
            </a:extLst>
          </p:cNvPr>
          <p:cNvSpPr txBox="1"/>
          <p:nvPr/>
        </p:nvSpPr>
        <p:spPr>
          <a:xfrm>
            <a:off x="826142" y="6477699"/>
            <a:ext cx="453970" cy="369332"/>
          </a:xfrm>
          <a:prstGeom prst="rect">
            <a:avLst/>
          </a:prstGeom>
          <a:noFill/>
        </p:spPr>
        <p:txBody>
          <a:bodyPr wrap="none" rtlCol="0">
            <a:spAutoFit/>
          </a:bodyPr>
          <a:lstStyle/>
          <a:p>
            <a:r>
              <a:rPr lang="en-US" dirty="0"/>
              <a:t>T2</a:t>
            </a:r>
          </a:p>
        </p:txBody>
      </p:sp>
      <p:sp>
        <p:nvSpPr>
          <p:cNvPr id="8" name="TextBox 7">
            <a:extLst>
              <a:ext uri="{FF2B5EF4-FFF2-40B4-BE49-F238E27FC236}">
                <a16:creationId xmlns:a16="http://schemas.microsoft.com/office/drawing/2014/main" id="{D2FC58A7-F80D-4DCF-B09F-8F6244E07AB5}"/>
              </a:ext>
            </a:extLst>
          </p:cNvPr>
          <p:cNvSpPr txBox="1"/>
          <p:nvPr/>
        </p:nvSpPr>
        <p:spPr>
          <a:xfrm>
            <a:off x="2131243" y="4825875"/>
            <a:ext cx="453970" cy="369332"/>
          </a:xfrm>
          <a:prstGeom prst="rect">
            <a:avLst/>
          </a:prstGeom>
          <a:noFill/>
        </p:spPr>
        <p:txBody>
          <a:bodyPr wrap="none" rtlCol="0">
            <a:spAutoFit/>
          </a:bodyPr>
          <a:lstStyle/>
          <a:p>
            <a:r>
              <a:rPr lang="en-US" dirty="0"/>
              <a:t>T3</a:t>
            </a:r>
          </a:p>
        </p:txBody>
      </p:sp>
      <p:sp>
        <p:nvSpPr>
          <p:cNvPr id="9" name="TextBox 8">
            <a:extLst>
              <a:ext uri="{FF2B5EF4-FFF2-40B4-BE49-F238E27FC236}">
                <a16:creationId xmlns:a16="http://schemas.microsoft.com/office/drawing/2014/main" id="{9C54EC0B-BB6F-43A1-A5A4-DE0BF8E5AC20}"/>
              </a:ext>
            </a:extLst>
          </p:cNvPr>
          <p:cNvSpPr txBox="1"/>
          <p:nvPr/>
        </p:nvSpPr>
        <p:spPr>
          <a:xfrm>
            <a:off x="4807331" y="4867928"/>
            <a:ext cx="453970" cy="369332"/>
          </a:xfrm>
          <a:prstGeom prst="rect">
            <a:avLst/>
          </a:prstGeom>
          <a:noFill/>
        </p:spPr>
        <p:txBody>
          <a:bodyPr wrap="none" rtlCol="0">
            <a:spAutoFit/>
          </a:bodyPr>
          <a:lstStyle/>
          <a:p>
            <a:r>
              <a:rPr lang="en-US" dirty="0"/>
              <a:t>T4</a:t>
            </a:r>
          </a:p>
        </p:txBody>
      </p:sp>
      <p:sp>
        <p:nvSpPr>
          <p:cNvPr id="10" name="TextBox 9">
            <a:extLst>
              <a:ext uri="{FF2B5EF4-FFF2-40B4-BE49-F238E27FC236}">
                <a16:creationId xmlns:a16="http://schemas.microsoft.com/office/drawing/2014/main" id="{AA9EDB9B-DBF8-4AA5-B54F-6C5E75217139}"/>
              </a:ext>
            </a:extLst>
          </p:cNvPr>
          <p:cNvSpPr txBox="1"/>
          <p:nvPr/>
        </p:nvSpPr>
        <p:spPr>
          <a:xfrm>
            <a:off x="5917802" y="6887145"/>
            <a:ext cx="453970" cy="369332"/>
          </a:xfrm>
          <a:prstGeom prst="rect">
            <a:avLst/>
          </a:prstGeom>
          <a:noFill/>
        </p:spPr>
        <p:txBody>
          <a:bodyPr wrap="none" rtlCol="0">
            <a:spAutoFit/>
          </a:bodyPr>
          <a:lstStyle/>
          <a:p>
            <a:r>
              <a:rPr lang="en-US" dirty="0"/>
              <a:t>T5</a:t>
            </a:r>
          </a:p>
        </p:txBody>
      </p:sp>
      <p:sp>
        <p:nvSpPr>
          <p:cNvPr id="11" name="TextBox 10">
            <a:extLst>
              <a:ext uri="{FF2B5EF4-FFF2-40B4-BE49-F238E27FC236}">
                <a16:creationId xmlns:a16="http://schemas.microsoft.com/office/drawing/2014/main" id="{B4000C11-AFB6-4140-9DC2-C1EF8EB3BBC6}"/>
              </a:ext>
            </a:extLst>
          </p:cNvPr>
          <p:cNvSpPr txBox="1"/>
          <p:nvPr/>
        </p:nvSpPr>
        <p:spPr>
          <a:xfrm>
            <a:off x="6284713" y="7843252"/>
            <a:ext cx="453970" cy="369332"/>
          </a:xfrm>
          <a:prstGeom prst="rect">
            <a:avLst/>
          </a:prstGeom>
          <a:noFill/>
        </p:spPr>
        <p:txBody>
          <a:bodyPr wrap="none" rtlCol="0">
            <a:spAutoFit/>
          </a:bodyPr>
          <a:lstStyle/>
          <a:p>
            <a:r>
              <a:rPr lang="en-US" dirty="0"/>
              <a:t>T6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7848302"/>
          </a:xfrm>
          <a:prstGeom prst="rect">
            <a:avLst/>
          </a:prstGeom>
          <a:noFill/>
        </p:spPr>
        <p:txBody>
          <a:bodyPr wrap="square" rtlCol="0">
            <a:spAutoFit/>
          </a:bodyPr>
          <a:lstStyle/>
          <a:p>
            <a:pPr algn="ctr"/>
            <a:r>
              <a:rPr lang="en-US" b="1" dirty="0"/>
              <a:t>Bring Me Your Hate</a:t>
            </a:r>
          </a:p>
          <a:p>
            <a:pPr algn="ctr"/>
            <a:r>
              <a:rPr lang="en-US" b="1" dirty="0"/>
              <a:t>Written Stage Briefing</a:t>
            </a:r>
          </a:p>
          <a:p>
            <a:r>
              <a:rPr lang="en-US" dirty="0"/>
              <a:t>Bring Me Your Hate is a 24 round, 120 point, Virginia Count Standard Exercise. There are six USPSA targets. The best four hits on paper will score. The start signal is audible. There are two strings of fire.</a:t>
            </a:r>
          </a:p>
          <a:p>
            <a:endParaRPr lang="en-US" dirty="0"/>
          </a:p>
          <a:p>
            <a:r>
              <a:rPr lang="en-US" dirty="0"/>
              <a:t>Handgun start position for string one is standing with both feet on either set of X’s with pistol loaded and holstered, wrists below belt. The start position for string two is standing with both feet on the opposite set of X’s with pistol loaded and holstered, wrists below belt.</a:t>
            </a:r>
          </a:p>
          <a:p>
            <a:endParaRPr lang="en-US" dirty="0"/>
          </a:p>
          <a:p>
            <a:r>
              <a:rPr lang="en-US" dirty="0"/>
              <a:t>PCC start position for string one is standing with both feet on either set of X’s with loaded carbine held with both hands, safety on, shouldered, pointed at either orange cone. The start position for string two is standing on the opposite set of X’s with loaded carbine held with both hands, safety on, shouldered, pointed at either orange cone.</a:t>
            </a:r>
          </a:p>
          <a:p>
            <a:endParaRPr lang="en-US" dirty="0"/>
          </a:p>
          <a:p>
            <a:r>
              <a:rPr lang="en-US" dirty="0"/>
              <a:t>Targets are designated T1 through T6, from left to right per the stage diagram. Stage procedure for string one is to engage T1-T3 OR T4-T6 from within the shooting area with only two rounds each, perform a mandatory reload, then engage the remaining array with only two rounds each. Stage procedure for string two is to engage T1-T3 OR T4-T6 from within the shooting area with only two rounds each, perform a mandatory reload, then engage the remaining array with only two rounds each strong hand only.</a:t>
            </a:r>
          </a:p>
        </p:txBody>
      </p:sp>
    </p:spTree>
    <p:extLst>
      <p:ext uri="{BB962C8B-B14F-4D97-AF65-F5344CB8AC3E}">
        <p14:creationId xmlns:p14="http://schemas.microsoft.com/office/powerpoint/2010/main" val="3821226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96687590"/>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Something Borrowed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a:t>
                      </a:r>
                      <a:r>
                        <a:rPr lang="en-US" sz="1100" b="1" i="0" u="none" strike="noStrike" kern="1200" cap="none" spc="0" baseline="0">
                          <a:solidFill>
                            <a:srgbClr val="000000"/>
                          </a:solidFill>
                          <a:uFillTx/>
                          <a:latin typeface="Arial" pitchFamily="34"/>
                          <a:ea typeface="Arial" pitchFamily="34"/>
                          <a:cs typeface="Arial" pitchFamily="34"/>
                        </a:rPr>
                        <a:t>feet outside </a:t>
                      </a:r>
                      <a:r>
                        <a:rPr lang="en-US" sz="1100" b="1" i="0" u="none" strike="noStrike" kern="1200" cap="none" spc="0" baseline="0" dirty="0">
                          <a:solidFill>
                            <a:srgbClr val="000000"/>
                          </a:solidFill>
                          <a:uFillTx/>
                          <a:latin typeface="Arial" pitchFamily="34"/>
                          <a:ea typeface="Arial" pitchFamily="34"/>
                          <a:cs typeface="Arial" pitchFamily="34"/>
                        </a:rPr>
                        <a:t>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934EFA86-07A9-4276-9A65-07AD6150C3E6}"/>
              </a:ext>
            </a:extLst>
          </p:cNvPr>
          <p:cNvPicPr>
            <a:picLocks noChangeAspect="1"/>
          </p:cNvPicPr>
          <p:nvPr/>
        </p:nvPicPr>
        <p:blipFill>
          <a:blip r:embed="rId5"/>
          <a:stretch>
            <a:fillRect/>
          </a:stretch>
        </p:blipFill>
        <p:spPr>
          <a:xfrm>
            <a:off x="180474" y="3385647"/>
            <a:ext cx="7025777" cy="3668943"/>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1661</TotalTime>
  <Words>2058</Words>
  <Application>Microsoft Office PowerPoint</Application>
  <PresentationFormat>Custom</PresentationFormat>
  <Paragraphs>200</Paragraphs>
  <Slides>18</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215</cp:revision>
  <cp:lastPrinted>2016-01-15T21:54:08Z</cp:lastPrinted>
  <dcterms:created xsi:type="dcterms:W3CDTF">2002-08-21T12:11:08Z</dcterms:created>
  <dcterms:modified xsi:type="dcterms:W3CDTF">2019-10-16T21:35:50Z</dcterms:modified>
  <cp:category>Shooting</cp:category>
</cp:coreProperties>
</file>

<file path=docProps/thumbnail.jpeg>
</file>